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Rink load (after efficiency)</c:v>
                </c:pt>
              </c:strCache>
            </c:strRef>
          </c:tx>
          <c:spPr>
            <a:solidFill>
              <a:srgbClr val="2D6A8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Today</c:v>
                  </c:pt>
                  <c:pt idx="1">
                    <c:v>Phase 1
retrofit + 1.4MW</c:v>
                  </c:pt>
                  <c:pt idx="2">
                    <c:v>Phase 2
2.7MW + GPU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4200</c:v>
                </c:pt>
                <c:pt idx="1">
                  <c:v>2800</c:v>
                </c:pt>
                <c:pt idx="2">
                  <c:v>2800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GPU node (HKOS)</c:v>
                </c:pt>
              </c:strCache>
            </c:strRef>
          </c:tx>
          <c:spPr>
            <a:solidFill>
              <a:srgbClr val="7F77D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Today</c:v>
                  </c:pt>
                  <c:pt idx="1">
                    <c:v>Phase 1
retrofit + 1.4MW</c:v>
                  </c:pt>
                  <c:pt idx="2">
                    <c:v>Phase 2
2.7MW + GPU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30</c:v>
                </c:pt>
                <c:pt idx="2">
                  <c:v>110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Solar produced</c:v>
                </c:pt>
              </c:strCache>
            </c:strRef>
          </c:tx>
          <c:spPr>
            <a:solidFill>
              <a:srgbClr val="E0902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Today</c:v>
                  </c:pt>
                  <c:pt idx="1">
                    <c:v>Phase 1
retrofit + 1.4MW</c:v>
                  </c:pt>
                  <c:pt idx="2">
                    <c:v>Phase 2
2.7MW + GPU</c:v>
                  </c:pt>
                </c:lvl>
              </c:multiLvlStrCache>
            </c:multiLvl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</c:v>
                </c:pt>
                <c:pt idx="1">
                  <c:v>1700</c:v>
                </c:pt>
                <c:pt idx="2">
                  <c:v>3375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A6B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8D2C2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5A6B72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5A6B72"/>
                    </a:solidFill>
                    <a:latin typeface="Arial"/>
                  </a:rPr>
                  <a:t>MWh per year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A6B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0C1418"/>
              </a:solidFill>
              <a:latin typeface="JetBrains Mono"/>
              <a:cs typeface="JetBrains Mono"/>
            </a:defRPr>
          </a:pPr>
          <a:endParaRPr lang="en-US"/>
        </a:p>
      </c:txPr>
    </c:legend>
    <c:plotVisOnly val="1"/>
    <c:dispBlanksAs val="span"/>
  </c:chart>
  <c:spPr>
    <a:solidFill>
      <a:srgbClr val="F3F1EA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14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828800"/>
            <a:ext cx="8229600" cy="6400800"/>
          </a:xfrm>
          <a:prstGeom prst="ellipse">
            <a:avLst/>
          </a:prstGeom>
          <a:solidFill>
            <a:srgbClr val="2D6A8C">
              <a:alpha val="2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743200" y="4114800"/>
            <a:ext cx="7315200" cy="5486400"/>
          </a:xfrm>
          <a:prstGeom prst="ellipse">
            <a:avLst/>
          </a:prstGeom>
          <a:solidFill>
            <a:srgbClr val="B56A12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457200"/>
            <a:ext cx="914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C14A2B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⌖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1234440" y="512064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spc="100" kern="0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KILLERCATFISH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22860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CLOSED-LOOP INFRASTRUCTURE · PRIVATE INVESTMENT 2026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2651760"/>
            <a:ext cx="10972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800"/>
              </a:lnSpc>
              <a:buNone/>
            </a:pPr>
            <a:r>
              <a:rPr lang="en-US" sz="6200" b="1" spc="-100" kern="0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Failing rinks become </a:t>
            </a:r>
            <a:pPr indent="0" marL="0">
              <a:lnSpc>
                <a:spcPts val="5800"/>
              </a:lnSpc>
              <a:buNone/>
            </a:pPr>
            <a:r>
              <a:rPr lang="en-US" sz="6200" b="1" i="1" spc="-100" kern="0" dirty="0">
                <a:solidFill>
                  <a:srgbClr val="C14A2B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living</a:t>
            </a:r>
            <a:pPr indent="0" marL="0">
              <a:lnSpc>
                <a:spcPts val="5800"/>
              </a:lnSpc>
              <a:buNone/>
            </a:pPr>
            <a:r>
              <a:rPr lang="en-US" sz="6200" b="1" spc="-100" kern="0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 </a:t>
            </a:r>
            <a:pPr indent="0" marL="0">
              <a:lnSpc>
                <a:spcPts val="5800"/>
              </a:lnSpc>
              <a:buNone/>
            </a:pPr>
            <a:r>
              <a:rPr lang="en-US" sz="6200" b="1" spc="-100" kern="0" dirty="0">
                <a:solidFill>
                  <a:srgbClr val="7FB8D4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nodes.</a:t>
            </a:r>
            <a:endParaRPr lang="en-US" sz="6200" dirty="0"/>
          </a:p>
        </p:txBody>
      </p:sp>
      <p:sp>
        <p:nvSpPr>
          <p:cNvPr id="8" name="Text 6"/>
          <p:cNvSpPr/>
          <p:nvPr/>
        </p:nvSpPr>
        <p:spPr>
          <a:xfrm>
            <a:off x="640080" y="480060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8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Energy-positive community ice rinks that grow food and run sovereign compute — a replicable closed-loop platform, proven on an asset class that's quietly dying.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61264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NODE ZERO — A COMMUNITY RINK · MASSACHUSETTS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3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B56A1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QUIET DIE-OFF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800"/>
              </a:lnSpc>
              <a:buNone/>
            </a:pPr>
            <a:r>
              <a:rPr lang="en-US" sz="3400" b="1" spc="-50" kern="0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A rink is a machine for moving heat —
</a:t>
            </a:r>
            <a:pPr indent="0" marL="0">
              <a:lnSpc>
                <a:spcPts val="3800"/>
              </a:lnSpc>
              <a:buNone/>
            </a:pPr>
            <a:r>
              <a:rPr lang="en-US" sz="3400" b="1" spc="-50" kern="0" dirty="0">
                <a:solidFill>
                  <a:srgbClr val="C14A2B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and it bleeds money every hour the lights are on.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743200"/>
            <a:ext cx="457200" cy="457200"/>
          </a:xfrm>
          <a:prstGeom prst="ellipse">
            <a:avLst/>
          </a:prstGeom>
          <a:ln w="12700">
            <a:solidFill>
              <a:srgbClr val="2D6A8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743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6A8C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280160" y="2697480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Energy is the killer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280160" y="3127248"/>
            <a:ext cx="10241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Refrigeration is 40–65% of the bill while rates climb. Older rinks are one compressor failure from a closure decision.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40080" y="3886200"/>
            <a:ext cx="457200" cy="457200"/>
          </a:xfrm>
          <a:prstGeom prst="ellipse">
            <a:avLst/>
          </a:prstGeom>
          <a:ln w="12700">
            <a:solidFill>
              <a:srgbClr val="2D6A8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886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6A8C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80160" y="3840480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Everything useful is thrown away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280160" y="4270248"/>
            <a:ext cx="10241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Waste heat vented outside. Zamboni snow and meltwater drained. Power drawn at peak, never offset.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40080" y="5029200"/>
            <a:ext cx="457200" cy="457200"/>
          </a:xfrm>
          <a:prstGeom prst="ellipse">
            <a:avLst/>
          </a:prstGeom>
          <a:ln w="12700">
            <a:solidFill>
              <a:srgbClr val="2D6A8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5029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D6A8C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280160" y="4983480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Nobody does the work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280160" y="5413248"/>
            <a:ext cx="10241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The fixes and the incentives are real — but operators have no time, capital, or expertise to assemble them. So they don't.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14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OPPORTUNITY, IN NUMBERS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An entire asset class is structurally broken.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2286000"/>
            <a:ext cx="2606040" cy="3108960"/>
          </a:xfrm>
          <a:prstGeom prst="rect">
            <a:avLst/>
          </a:prstGeom>
          <a:solidFill>
            <a:srgbClr val="16242C"/>
          </a:solidFill>
          <a:ln/>
        </p:spPr>
      </p:sp>
      <p:sp>
        <p:nvSpPr>
          <p:cNvPr id="5" name="Shape 3"/>
          <p:cNvSpPr/>
          <p:nvPr/>
        </p:nvSpPr>
        <p:spPr>
          <a:xfrm rot="2700000">
            <a:off x="960120" y="2606040"/>
            <a:ext cx="146304" cy="146304"/>
          </a:xfrm>
          <a:prstGeom prst="rect">
            <a:avLst/>
          </a:prstGeom>
          <a:solidFill>
            <a:srgbClr val="7FB8D4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926080"/>
            <a:ext cx="2194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spc="-100" kern="0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40–65%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68680" y="4023360"/>
            <a:ext cx="2148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of a rink's energy is refrigeration — most dumped as waste heat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29000" y="2286000"/>
            <a:ext cx="2606040" cy="3108960"/>
          </a:xfrm>
          <a:prstGeom prst="rect">
            <a:avLst/>
          </a:prstGeom>
          <a:solidFill>
            <a:srgbClr val="16242C"/>
          </a:solidFill>
          <a:ln/>
        </p:spPr>
      </p:sp>
      <p:sp>
        <p:nvSpPr>
          <p:cNvPr id="9" name="Shape 7"/>
          <p:cNvSpPr/>
          <p:nvPr/>
        </p:nvSpPr>
        <p:spPr>
          <a:xfrm rot="2700000">
            <a:off x="3749040" y="2606040"/>
            <a:ext cx="146304" cy="146304"/>
          </a:xfrm>
          <a:prstGeom prst="rect">
            <a:avLst/>
          </a:prstGeom>
          <a:solidFill>
            <a:srgbClr val="E0902F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0" y="2926080"/>
            <a:ext cx="2194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spc="-100" kern="0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3×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3657600" y="4023360"/>
            <a:ext cx="2148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it pays to make cold, reject heat, and haul water away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17920" y="2286000"/>
            <a:ext cx="2606040" cy="3108960"/>
          </a:xfrm>
          <a:prstGeom prst="rect">
            <a:avLst/>
          </a:prstGeom>
          <a:solidFill>
            <a:srgbClr val="16242C"/>
          </a:solidFill>
          <a:ln/>
        </p:spPr>
      </p:sp>
      <p:sp>
        <p:nvSpPr>
          <p:cNvPr id="13" name="Shape 11"/>
          <p:cNvSpPr/>
          <p:nvPr/>
        </p:nvSpPr>
        <p:spPr>
          <a:xfrm rot="2700000">
            <a:off x="6537960" y="2606040"/>
            <a:ext cx="146304" cy="146304"/>
          </a:xfrm>
          <a:prstGeom prst="rect">
            <a:avLst/>
          </a:prstGeom>
          <a:solidFill>
            <a:srgbClr val="6FA05A"/>
          </a:solidFill>
          <a:ln/>
        </p:spPr>
      </p:sp>
      <p:sp>
        <p:nvSpPr>
          <p:cNvPr id="14" name="Text 12"/>
          <p:cNvSpPr/>
          <p:nvPr/>
        </p:nvSpPr>
        <p:spPr>
          <a:xfrm>
            <a:off x="6446520" y="2926080"/>
            <a:ext cx="2194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spc="-100" kern="0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1k+</a:t>
            </a:r>
            <a:endParaRPr lang="en-US" sz="4600" dirty="0"/>
          </a:p>
        </p:txBody>
      </p:sp>
      <p:sp>
        <p:nvSpPr>
          <p:cNvPr id="15" name="Text 13"/>
          <p:cNvSpPr/>
          <p:nvPr/>
        </p:nvSpPr>
        <p:spPr>
          <a:xfrm>
            <a:off x="6446520" y="4023360"/>
            <a:ext cx="2148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6FA05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community rinks one equipment failure from closing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9006840" y="2286000"/>
            <a:ext cx="2606040" cy="3108960"/>
          </a:xfrm>
          <a:prstGeom prst="rect">
            <a:avLst/>
          </a:prstGeom>
          <a:solidFill>
            <a:srgbClr val="16242C"/>
          </a:solidFill>
          <a:ln/>
        </p:spPr>
      </p:sp>
      <p:sp>
        <p:nvSpPr>
          <p:cNvPr id="17" name="Shape 15"/>
          <p:cNvSpPr/>
          <p:nvPr/>
        </p:nvSpPr>
        <p:spPr>
          <a:xfrm rot="2700000">
            <a:off x="9326880" y="2606040"/>
            <a:ext cx="146304" cy="146304"/>
          </a:xfrm>
          <a:prstGeom prst="rect">
            <a:avLst/>
          </a:prstGeom>
          <a:solidFill>
            <a:srgbClr val="7FB8D4"/>
          </a:solidFill>
          <a:ln/>
        </p:spPr>
      </p:sp>
      <p:sp>
        <p:nvSpPr>
          <p:cNvPr id="18" name="Text 16"/>
          <p:cNvSpPr/>
          <p:nvPr/>
        </p:nvSpPr>
        <p:spPr>
          <a:xfrm>
            <a:off x="9235440" y="2926080"/>
            <a:ext cx="21945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spc="-100" kern="0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+16%</a:t>
            </a:r>
            <a:endParaRPr lang="en-US" sz="4600" dirty="0"/>
          </a:p>
        </p:txBody>
      </p:sp>
      <p:sp>
        <p:nvSpPr>
          <p:cNvPr id="19" name="Text 17"/>
          <p:cNvSpPr/>
          <p:nvPr/>
        </p:nvSpPr>
        <p:spPr>
          <a:xfrm>
            <a:off x="9235440" y="4023360"/>
            <a:ext cx="2148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2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modeled energy surplus at Node Zero, after retrofit + solar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" y="58521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Modeled from rink-industry benchmarks; Node Zero figures confirm with a utility-data audit.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3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B56A1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CLOSED LOOP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Three layers. Each one funds the next.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Three businesses on one building — each profitable alone, each de-risking the layer above.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2240280"/>
            <a:ext cx="82296" cy="1280160"/>
          </a:xfrm>
          <a:prstGeom prst="rect">
            <a:avLst/>
          </a:prstGeom>
          <a:solidFill>
            <a:srgbClr val="2D6A8C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2860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2D6A8C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· ENERGY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14400" y="2624328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Recover the waste. Produce the power.   </a:t>
            </a:r>
            <a:pPr indent="0" marL="0">
              <a:buNone/>
            </a:pPr>
            <a:r>
              <a:rPr lang="en-US" sz="1000" spc="100" kern="0" dirty="0">
                <a:solidFill>
                  <a:srgbClr val="2D6A8C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FLOOR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3026664"/>
            <a:ext cx="10698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Capture refrigeration waste heat to displace heating and melt snow; over-build rooftop + canopy solar to energy-positive. Incentives cover most capex; savings + 20-yr solar income are real cash flow.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40080" y="3703320"/>
            <a:ext cx="82296" cy="1280160"/>
          </a:xfrm>
          <a:prstGeom prst="rect">
            <a:avLst/>
          </a:prstGeom>
          <a:solidFill>
            <a:srgbClr val="4A7340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7490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4A734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· AGRICULTURE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14400" y="4087368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Turn the waste into a crop.   </a:t>
            </a:r>
            <a:pPr indent="0" marL="0">
              <a:buNone/>
            </a:pPr>
            <a:r>
              <a:rPr lang="en-US" sz="1000" spc="100" kern="0" dirty="0">
                <a:solidFill>
                  <a:srgbClr val="4A734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LOOP MADE REAL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14400" y="4489704"/>
            <a:ext cx="10698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Recovered heat + reclaimed water run a year-round greenhouse and aquaponics inside the footprint — fish, greens, honey grown on energy that used to be a cost. A genuine closed loop.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40080" y="5166360"/>
            <a:ext cx="82296" cy="1280160"/>
          </a:xfrm>
          <a:prstGeom prst="rect">
            <a:avLst/>
          </a:prstGeom>
          <a:solidFill>
            <a:srgbClr val="B56A12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52120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B56A1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· COMPUTE — HKOS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14400" y="5550408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Sovereign compute on the surplus.   </a:t>
            </a:r>
            <a:pPr indent="0" marL="0">
              <a:buNone/>
            </a:pPr>
            <a:r>
              <a:rPr lang="en-US" sz="1000" spc="100" kern="0" dirty="0">
                <a:solidFill>
                  <a:srgbClr val="B56A1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CEILING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14400" y="5952744"/>
            <a:ext cx="10698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An energy-positive building has surplus power + a heat sink. Each node hosts GPUs whose waste heat feeds the greenhouse. Every rink becomes a federated HKOS node. This layer compounds.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B56A1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NODE ZERO — THE ENERGY MATH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How a money-losing rink becomes net-positive.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640080" y="1920240"/>
          <a:ext cx="7315200" cy="42976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8321040" y="2103120"/>
            <a:ext cx="3200400" cy="1234440"/>
          </a:xfrm>
          <a:prstGeom prst="rect">
            <a:avLst/>
          </a:prstGeom>
          <a:solidFill>
            <a:srgbClr val="0C1418"/>
          </a:solidFill>
          <a:ln/>
        </p:spPr>
      </p:sp>
      <p:sp>
        <p:nvSpPr>
          <p:cNvPr id="6" name="Text 3"/>
          <p:cNvSpPr/>
          <p:nvPr/>
        </p:nvSpPr>
        <p:spPr>
          <a:xfrm>
            <a:off x="8549640" y="2286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PHASE 2 RESULT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8549640" y="2542032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+465 MWh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8549640" y="3035808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net-positive — while running the HKOS node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8321040" y="3611880"/>
            <a:ext cx="3200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b="1" dirty="0">
                <a:solidFill>
                  <a:srgbClr val="0C1418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Net-positive </a:t>
            </a:r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= annual kWh produced exceeds consumed. The building still draws on winter nights and exports midday surplus via net metering — the GPU node soaks up that surplus and returns heat to the greenhouse.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C14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NODE ZERO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Why a rink is the perfect homebase.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6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A rink solves the chicken-and-egg of every closed-loop and edge-compute venture at once. The hard inputs come free with the building.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2468880"/>
            <a:ext cx="5349240" cy="1645920"/>
          </a:xfrm>
          <a:prstGeom prst="rect">
            <a:avLst/>
          </a:prstGeom>
          <a:solidFill>
            <a:srgbClr val="16242C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74320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325880" y="2715768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Power &amp; cooling, included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325880" y="3127248"/>
            <a:ext cx="4434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Industrial electrical service and a refrigeration cooling sink — the two things edge compute is starved for — already on site.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72200" y="2468880"/>
            <a:ext cx="5349240" cy="1645920"/>
          </a:xfrm>
          <a:prstGeom prst="rect">
            <a:avLst/>
          </a:prstGeom>
          <a:solidFill>
            <a:srgbClr val="16242C"/>
          </a:solidFill>
          <a:ln/>
        </p:spPr>
      </p:sp>
      <p:sp>
        <p:nvSpPr>
          <p:cNvPr id="10" name="Text 8"/>
          <p:cNvSpPr/>
          <p:nvPr/>
        </p:nvSpPr>
        <p:spPr>
          <a:xfrm>
            <a:off x="6446520" y="274320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858000" y="2715768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Feedstock on day one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858000" y="3127248"/>
            <a:ext cx="4434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Waste heat, snow, and water already flow. The agriculture loop has its inputs before we build anything new.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4297680"/>
            <a:ext cx="5349240" cy="1645920"/>
          </a:xfrm>
          <a:prstGeom prst="rect">
            <a:avLst/>
          </a:prstGeom>
          <a:solidFill>
            <a:srgbClr val="16242C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457200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325880" y="4544568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A captive, rooting audience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325880" y="4956048"/>
            <a:ext cx="4434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A travel sport where families spend hours in the building — instant brand, community proof, goodwill a warehouse never gets.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72200" y="4297680"/>
            <a:ext cx="5349240" cy="1645920"/>
          </a:xfrm>
          <a:prstGeom prst="rect">
            <a:avLst/>
          </a:prstGeom>
          <a:solidFill>
            <a:srgbClr val="16242C"/>
          </a:solidFill>
          <a:ln/>
        </p:spPr>
      </p:sp>
      <p:sp>
        <p:nvSpPr>
          <p:cNvPr id="18" name="Text 16"/>
          <p:cNvSpPr/>
          <p:nvPr/>
        </p:nvSpPr>
        <p:spPr>
          <a:xfrm>
            <a:off x="6446520" y="457200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858000" y="4544568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A motivated, distressed market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858000" y="4956048"/>
            <a:ext cx="4434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Owners facing energy-driven closure want a lifeline. That's the way in — and the pipeline to nodes two through N.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B56A1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NON-DILUTIVE FUNDING STACK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Most of a node is paid for before we ask for a dollar.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Each node stacks utility, state, federal, and rural programs — investor capital funds the company, not the concrete.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2286000"/>
            <a:ext cx="82296" cy="713232"/>
          </a:xfrm>
          <a:prstGeom prst="rect">
            <a:avLst/>
          </a:prstGeom>
          <a:solidFill>
            <a:srgbClr val="2D6A8C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304288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Mass Save Custom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2670048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2D6A8C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UTILITY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389120" y="2377440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Funds heat recovery + refrigeration retrofit. ~30–50% of that project's cost.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40080" y="3072384"/>
            <a:ext cx="82296" cy="713232"/>
          </a:xfrm>
          <a:prstGeom prst="rect">
            <a:avLst/>
          </a:prstGeom>
          <a:solidFill>
            <a:srgbClr val="4A7340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09067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SMART 3.0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345643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4A734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STATE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389120" y="3163824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Pays per kWh of solar for 20 years; +$0.06/kWh canopy adder.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40080" y="3858768"/>
            <a:ext cx="82296" cy="713232"/>
          </a:xfrm>
          <a:prstGeom prst="rect">
            <a:avLst/>
          </a:prstGeom>
          <a:solidFill>
            <a:srgbClr val="B56A12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877056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Federal ITC + depreciation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14400" y="4242816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B56A1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FEDERAL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389120" y="3950208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30% solar tax credit + 100% bonus depreciation, stackable.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" y="4645152"/>
            <a:ext cx="82296" cy="713232"/>
          </a:xfrm>
          <a:prstGeom prst="rect">
            <a:avLst/>
          </a:prstGeom>
          <a:solidFill>
            <a:srgbClr val="C14A2B"/>
          </a:solidFill>
          <a:ln/>
        </p:spPr>
      </p:sp>
      <p:sp>
        <p:nvSpPr>
          <p:cNvPr id="18" name="Text 16"/>
          <p:cNvSpPr/>
          <p:nvPr/>
        </p:nvSpPr>
        <p:spPr>
          <a:xfrm>
            <a:off x="914400" y="46634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USDA REAP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14400" y="50292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C14A2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RURAL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389120" y="4736592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Boxborough qualifies as rural — up to 50% of renewable projects.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40080" y="5431536"/>
            <a:ext cx="82296" cy="713232"/>
          </a:xfrm>
          <a:prstGeom prst="rect">
            <a:avLst/>
          </a:prstGeom>
          <a:solidFill>
            <a:srgbClr val="4A7340"/>
          </a:solidFill>
          <a:ln/>
        </p:spPr>
      </p:sp>
      <p:sp>
        <p:nvSpPr>
          <p:cNvPr id="22" name="Text 20"/>
          <p:cNvSpPr/>
          <p:nvPr/>
        </p:nvSpPr>
        <p:spPr>
          <a:xfrm>
            <a:off x="914400" y="5449824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1418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USDA SARE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14400" y="5815584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4A734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AGRICULTURE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389120" y="5522976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5A6B72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Funds the greenhouse / aquaponics pilot specifically.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14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spc="200" kern="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INVESTMENT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Protected downside. Platform upside.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82296" cy="1005840"/>
          </a:xfrm>
          <a:prstGeom prst="rect">
            <a:avLst/>
          </a:prstGeom>
          <a:solidFill>
            <a:srgbClr val="7FB8D4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96596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FLOOR  </a:t>
            </a:r>
            <a:pPr indent="0" marL="0">
              <a:buNone/>
            </a:pPr>
            <a:r>
              <a:rPr lang="en-US" sz="1000" dirty="0">
                <a:solidFill>
                  <a:srgbClr val="5A6B7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downside protection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914400" y="2286000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Hard energy assets and incentive-backed cash flow, in a market of thousands of distressed rinks. Underwritten like infrastructure.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3246120"/>
            <a:ext cx="82296" cy="1005840"/>
          </a:xfrm>
          <a:prstGeom prst="rect">
            <a:avLst/>
          </a:prstGeom>
          <a:solidFill>
            <a:srgbClr val="E0902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329184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CEILING  </a:t>
            </a:r>
            <a:pPr indent="0" marL="0">
              <a:buNone/>
            </a:pPr>
            <a:r>
              <a:rPr lang="en-US" sz="1000" dirty="0">
                <a:solidFill>
                  <a:srgbClr val="5A6B7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venture upside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3611880"/>
            <a:ext cx="6035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HKOS — a federated network of sovereign compute nodes that grows more valuable with every rink converted. The part that justifies venture scale.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457200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00" i="1" dirty="0">
                <a:solidFill>
                  <a:srgbClr val="7FB8D4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The capital doesn't fund one rink — a single node is largely incentive-funded. It funds the company that makes Node Zero a repeatable product.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498080" y="1920240"/>
            <a:ext cx="4023360" cy="4206240"/>
          </a:xfrm>
          <a:prstGeom prst="rect">
            <a:avLst/>
          </a:prstGeom>
          <a:solidFill>
            <a:srgbClr val="16242C"/>
          </a:solidFill>
          <a:ln w="12700">
            <a:solidFill>
              <a:srgbClr val="E0902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0" y="214884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$20M</a:t>
            </a:r>
            <a:endParaRPr lang="en-US" sz="5600" dirty="0"/>
          </a:p>
        </p:txBody>
      </p:sp>
      <p:sp>
        <p:nvSpPr>
          <p:cNvPr id="13" name="Text 11"/>
          <p:cNvSpPr/>
          <p:nvPr/>
        </p:nvSpPr>
        <p:spPr>
          <a:xfrm>
            <a:off x="7772400" y="31089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PRIVATE INVESTMENT · WHAT IT BUILDS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772400" y="352044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046720" y="352044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Node Zero, fully built — proven and instrumented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0" y="4178808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046720" y="4178808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The HKOS platform — federation + orchestration IP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772400" y="4837176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046720" y="4837176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The replication engine — playbook, team, deal machinery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772400" y="5495544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→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046720" y="5495544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Runway to prove the network effect is real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C14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0" y="-2743200"/>
            <a:ext cx="7315200" cy="6400800"/>
          </a:xfrm>
          <a:prstGeom prst="ellipse">
            <a:avLst/>
          </a:prstGeom>
          <a:solidFill>
            <a:srgbClr val="2D6A8C">
              <a:alpha val="2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852160" y="82296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14A2B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⌖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0" y="1691640"/>
            <a:ext cx="1216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THE HORIZON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01168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Rinks today. The pattern generalizes.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1508760" y="2926080"/>
            <a:ext cx="9144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1700" dirty="0">
                <a:solidFill>
                  <a:srgbClr val="CFE4EC"/>
                </a:solidFill>
                <a:latin typeface="Newsreader" pitchFamily="34" charset="0"/>
                <a:ea typeface="Newsreader" pitchFamily="34" charset="-122"/>
                <a:cs typeface="Newsreader" pitchFamily="34" charset="-120"/>
              </a:rPr>
              <a:t>Any building with stranded heat and power can become a node. The rink is simply the sharpest wedge — distressed, sympathetic, ready.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1051560" y="4023360"/>
            <a:ext cx="1965960" cy="502920"/>
          </a:xfrm>
          <a:prstGeom prst="rect">
            <a:avLst/>
          </a:prstGeom>
          <a:solidFill>
            <a:srgbClr val="2D6A8C"/>
          </a:solidFill>
          <a:ln/>
        </p:spPr>
      </p:sp>
      <p:sp>
        <p:nvSpPr>
          <p:cNvPr id="8" name="Text 6"/>
          <p:cNvSpPr/>
          <p:nvPr/>
        </p:nvSpPr>
        <p:spPr>
          <a:xfrm>
            <a:off x="1051560" y="40233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Community rinks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182112" y="4023360"/>
            <a:ext cx="1965960" cy="502920"/>
          </a:xfrm>
          <a:prstGeom prst="rect">
            <a:avLst/>
          </a:prstGeom>
          <a:solidFill>
            <a:srgbClr val="16242C"/>
          </a:solidFill>
          <a:ln w="12700">
            <a:solidFill>
              <a:srgbClr val="2A3A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182112" y="40233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Aquatic centers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312664" y="4023360"/>
            <a:ext cx="1965960" cy="502920"/>
          </a:xfrm>
          <a:prstGeom prst="rect">
            <a:avLst/>
          </a:prstGeom>
          <a:solidFill>
            <a:srgbClr val="16242C"/>
          </a:solidFill>
          <a:ln w="12700">
            <a:solidFill>
              <a:srgbClr val="2A3A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12664" y="40233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Cold storage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443216" y="4023360"/>
            <a:ext cx="1965960" cy="502920"/>
          </a:xfrm>
          <a:prstGeom prst="rect">
            <a:avLst/>
          </a:prstGeom>
          <a:solidFill>
            <a:srgbClr val="16242C"/>
          </a:solidFill>
          <a:ln w="12700">
            <a:solidFill>
              <a:srgbClr val="2A3A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43216" y="40233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Controlled-ag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9573768" y="4023360"/>
            <a:ext cx="1965960" cy="502920"/>
          </a:xfrm>
          <a:prstGeom prst="rect">
            <a:avLst/>
          </a:prstGeom>
          <a:solidFill>
            <a:srgbClr val="16242C"/>
          </a:solidFill>
          <a:ln w="12700">
            <a:solidFill>
              <a:srgbClr val="2A3A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573768" y="40233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FB8D4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Any waste-heat site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371600" y="502920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3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Bricolage Grotesque" pitchFamily="34" charset="0"/>
                <a:ea typeface="Bricolage Grotesque" pitchFamily="34" charset="-122"/>
                <a:cs typeface="Bricolage Grotesque" pitchFamily="34" charset="-120"/>
              </a:rPr>
              <a:t>The rink doesn't have to die. It can become the thing that feeds and thinks.</a:t>
            </a:r>
            <a:endParaRPr lang="en-US" sz="2400" dirty="0"/>
          </a:p>
        </p:txBody>
      </p:sp>
      <p:sp>
        <p:nvSpPr>
          <p:cNvPr id="40" name="Contact"/>
          <p:cNvSpPr/>
          <p:nvPr/>
        </p:nvSpPr>
        <p:spPr>
          <a:xfrm>
            <a:off x="457200" y="594576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80" kern="0" dirty="0">
                <a:solidFill>
                  <a:srgbClr val="E0902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josh@killercatfish.com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626364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spc="100" kern="0" dirty="0">
                <a:solidFill>
                  <a:srgbClr val="5A6B7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KILLERCATFISH · CLOSED-LOOP INFRASTRUCTURE · NODE ZERO, MASSACHUSETTS · 2026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Killercatfish — Investor Deck</dc:title>
  <dc:subject>PptxGenJS Presentation</dc:subject>
  <dc:creator>Killercatfish</dc:creator>
  <cp:lastModifiedBy>Killercatfish</cp:lastModifiedBy>
  <cp:revision>1</cp:revision>
  <dcterms:created xsi:type="dcterms:W3CDTF">2026-05-29T16:32:47Z</dcterms:created>
  <dcterms:modified xsi:type="dcterms:W3CDTF">2026-05-29T16:32:47Z</dcterms:modified>
</cp:coreProperties>
</file>